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71" r:id="rId4"/>
    <p:sldId id="272" r:id="rId5"/>
    <p:sldId id="273" r:id="rId6"/>
    <p:sldId id="260" r:id="rId7"/>
    <p:sldId id="275" r:id="rId8"/>
    <p:sldId id="276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33DD9C2-CB97-41E0-A6E9-B40795573F2C}" type="datetime1">
              <a:rPr lang="cs-CZ" smtClean="0"/>
              <a:pPr algn="r" rtl="0"/>
              <a:t>02.01.2023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FB3508-91B3-4AF4-A0EC-7B9C235B003E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cs-CZ" smtClean="0"/>
              <a:pPr algn="r"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40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1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74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75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726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10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DB0018-149F-4EB5-AB28-C95E7E723D76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901616-0329-4558-91CA-A7042F72E820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B71848-1D2F-40BB-BD0A-26003A78CD1A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EABFA8-C154-48E5-A385-B88A7402136A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35E3DE-ACF7-4FFB-82AD-7D75E55B1CEF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0C15E0-505D-499A-819E-E7C36787A8BD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4BD604-D43F-4A48-8757-9D6B3BC4234A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20D262-588D-42BF-A67E-C96A92270806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B8BD7-BFF0-4FE2-A187-FD9B63AD86A2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C739F6-7153-46AE-9F29-5C2DF5DAD2E9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8CE59C-16C2-405C-8557-9B32B28EAFFF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B98B64A2-F415-47FA-83C8-2A2D23407727}" type="datetime1">
              <a:rPr lang="cs-CZ" smtClean="0"/>
              <a:pPr/>
              <a:t>02.01.2023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mailto:dominika.provazkova@upol.cz" TargetMode="External"/><Relationship Id="rId4" Type="http://schemas.openxmlformats.org/officeDocument/2006/relationships/hyperlink" Target="http://www.edigup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EDIGUP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3200" dirty="0" err="1">
                <a:latin typeface="Avenir Next LT Pro Light" panose="020B0304020202020204" pitchFamily="34" charset="0"/>
              </a:rPr>
              <a:t>Evalua</a:t>
            </a:r>
            <a:r>
              <a:rPr lang="cs-CZ" sz="3200" dirty="0">
                <a:latin typeface="Avenir Next LT Pro Light" panose="020B0304020202020204" pitchFamily="34" charset="0"/>
              </a:rPr>
              <a:t>ční aplikace</a:t>
            </a:r>
          </a:p>
        </p:txBody>
      </p:sp>
      <p:pic>
        <p:nvPicPr>
          <p:cNvPr id="4" name="penguinmusic">
            <a:hlinkClick r:id="" action="ppaction://media"/>
            <a:extLst>
              <a:ext uri="{FF2B5EF4-FFF2-40B4-BE49-F238E27FC236}">
                <a16:creationId xmlns:a16="http://schemas.microsoft.com/office/drawing/2014/main" id="{19E80C4D-D09F-6268-D442-6AEF25FEAD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2284" y="304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841">
        <p14:reveal/>
      </p:transition>
    </mc:Choice>
    <mc:Fallback xmlns="">
      <p:transition spd="slow" advClick="0" advTm="108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0BB5C42-7893-A9F8-37A0-642CEFC6A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39" y="751874"/>
            <a:ext cx="6671599" cy="27813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F63DBEB-A73E-810F-FCFC-D5CC3625E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14" y="3533174"/>
            <a:ext cx="6681124" cy="10446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D898D69-C48C-F0FF-395A-552EDF0F7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539" y="4577871"/>
            <a:ext cx="6671599" cy="681923"/>
          </a:xfrm>
          <a:prstGeom prst="rect">
            <a:avLst/>
          </a:prstGeom>
        </p:spPr>
      </p:pic>
      <p:pic>
        <p:nvPicPr>
          <p:cNvPr id="15" name="Obrázek 14" descr="Obsah obrázku hračka, panenka, vektorová grafika&#10;&#10;Popis byl vytvořen automaticky">
            <a:extLst>
              <a:ext uri="{FF2B5EF4-FFF2-40B4-BE49-F238E27FC236}">
                <a16:creationId xmlns:a16="http://schemas.microsoft.com/office/drawing/2014/main" id="{8F1E3176-FC3E-B95F-F0DC-07F9185CA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4" y="2556052"/>
            <a:ext cx="2220186" cy="4043638"/>
          </a:xfrm>
          <a:prstGeom prst="rect">
            <a:avLst/>
          </a:prstGeom>
        </p:spPr>
      </p:pic>
      <p:sp>
        <p:nvSpPr>
          <p:cNvPr id="20" name="Obdélník: se zakulacenými rohy 10">
            <a:extLst>
              <a:ext uri="{FF2B5EF4-FFF2-40B4-BE49-F238E27FC236}">
                <a16:creationId xmlns:a16="http://schemas.microsoft.com/office/drawing/2014/main" id="{CEE202A5-E01B-E8C9-6568-8794E5469AE4}"/>
              </a:ext>
            </a:extLst>
          </p:cNvPr>
          <p:cNvSpPr/>
          <p:nvPr/>
        </p:nvSpPr>
        <p:spPr>
          <a:xfrm>
            <a:off x="2139041" y="4805081"/>
            <a:ext cx="8180221" cy="1794609"/>
          </a:xfrm>
          <a:custGeom>
            <a:avLst/>
            <a:gdLst>
              <a:gd name="connsiteX0" fmla="*/ 0 w 8082116"/>
              <a:gd name="connsiteY0" fmla="*/ 225043 h 1468183"/>
              <a:gd name="connsiteX1" fmla="*/ 225043 w 8082116"/>
              <a:gd name="connsiteY1" fmla="*/ 0 h 1468183"/>
              <a:gd name="connsiteX2" fmla="*/ 7857073 w 8082116"/>
              <a:gd name="connsiteY2" fmla="*/ 0 h 1468183"/>
              <a:gd name="connsiteX3" fmla="*/ 8082116 w 8082116"/>
              <a:gd name="connsiteY3" fmla="*/ 225043 h 1468183"/>
              <a:gd name="connsiteX4" fmla="*/ 8082116 w 8082116"/>
              <a:gd name="connsiteY4" fmla="*/ 1243140 h 1468183"/>
              <a:gd name="connsiteX5" fmla="*/ 7857073 w 8082116"/>
              <a:gd name="connsiteY5" fmla="*/ 1468183 h 1468183"/>
              <a:gd name="connsiteX6" fmla="*/ 225043 w 8082116"/>
              <a:gd name="connsiteY6" fmla="*/ 1468183 h 1468183"/>
              <a:gd name="connsiteX7" fmla="*/ 0 w 8082116"/>
              <a:gd name="connsiteY7" fmla="*/ 1243140 h 1468183"/>
              <a:gd name="connsiteX8" fmla="*/ 0 w 8082116"/>
              <a:gd name="connsiteY8" fmla="*/ 225043 h 1468183"/>
              <a:gd name="connsiteX0" fmla="*/ 0 w 8082116"/>
              <a:gd name="connsiteY0" fmla="*/ 257999 h 1501139"/>
              <a:gd name="connsiteX1" fmla="*/ 225043 w 8082116"/>
              <a:gd name="connsiteY1" fmla="*/ 32956 h 1501139"/>
              <a:gd name="connsiteX2" fmla="*/ 7857073 w 8082116"/>
              <a:gd name="connsiteY2" fmla="*/ 32956 h 1501139"/>
              <a:gd name="connsiteX3" fmla="*/ 8082116 w 8082116"/>
              <a:gd name="connsiteY3" fmla="*/ 64959 h 1501139"/>
              <a:gd name="connsiteX4" fmla="*/ 8082116 w 8082116"/>
              <a:gd name="connsiteY4" fmla="*/ 1276096 h 1501139"/>
              <a:gd name="connsiteX5" fmla="*/ 7857073 w 8082116"/>
              <a:gd name="connsiteY5" fmla="*/ 1501139 h 1501139"/>
              <a:gd name="connsiteX6" fmla="*/ 225043 w 8082116"/>
              <a:gd name="connsiteY6" fmla="*/ 1501139 h 1501139"/>
              <a:gd name="connsiteX7" fmla="*/ 0 w 8082116"/>
              <a:gd name="connsiteY7" fmla="*/ 1276096 h 1501139"/>
              <a:gd name="connsiteX8" fmla="*/ 0 w 8082116"/>
              <a:gd name="connsiteY8" fmla="*/ 257999 h 1501139"/>
              <a:gd name="connsiteX0" fmla="*/ 0 w 8180221"/>
              <a:gd name="connsiteY0" fmla="*/ 331636 h 1574776"/>
              <a:gd name="connsiteX1" fmla="*/ 225043 w 8180221"/>
              <a:gd name="connsiteY1" fmla="*/ 106593 h 1574776"/>
              <a:gd name="connsiteX2" fmla="*/ 7857073 w 8180221"/>
              <a:gd name="connsiteY2" fmla="*/ 106593 h 1574776"/>
              <a:gd name="connsiteX3" fmla="*/ 8082116 w 8180221"/>
              <a:gd name="connsiteY3" fmla="*/ 138596 h 1574776"/>
              <a:gd name="connsiteX4" fmla="*/ 8082116 w 8180221"/>
              <a:gd name="connsiteY4" fmla="*/ 1349733 h 1574776"/>
              <a:gd name="connsiteX5" fmla="*/ 7857073 w 8180221"/>
              <a:gd name="connsiteY5" fmla="*/ 1574776 h 1574776"/>
              <a:gd name="connsiteX6" fmla="*/ 225043 w 8180221"/>
              <a:gd name="connsiteY6" fmla="*/ 1574776 h 1574776"/>
              <a:gd name="connsiteX7" fmla="*/ 0 w 8180221"/>
              <a:gd name="connsiteY7" fmla="*/ 1349733 h 1574776"/>
              <a:gd name="connsiteX8" fmla="*/ 0 w 8180221"/>
              <a:gd name="connsiteY8" fmla="*/ 331636 h 15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0221" h="1574776">
                <a:moveTo>
                  <a:pt x="0" y="331636"/>
                </a:moveTo>
                <a:cubicBezTo>
                  <a:pt x="0" y="207348"/>
                  <a:pt x="100755" y="106593"/>
                  <a:pt x="225043" y="106593"/>
                </a:cubicBezTo>
                <a:lnTo>
                  <a:pt x="7857073" y="106593"/>
                </a:lnTo>
                <a:cubicBezTo>
                  <a:pt x="7981361" y="106593"/>
                  <a:pt x="8356436" y="-153332"/>
                  <a:pt x="8082116" y="138596"/>
                </a:cubicBezTo>
                <a:lnTo>
                  <a:pt x="8082116" y="1349733"/>
                </a:lnTo>
                <a:cubicBezTo>
                  <a:pt x="8082116" y="1474021"/>
                  <a:pt x="7981361" y="1574776"/>
                  <a:pt x="7857073" y="1574776"/>
                </a:cubicBezTo>
                <a:lnTo>
                  <a:pt x="225043" y="1574776"/>
                </a:lnTo>
                <a:cubicBezTo>
                  <a:pt x="100755" y="1574776"/>
                  <a:pt x="0" y="1474021"/>
                  <a:pt x="0" y="1349733"/>
                </a:cubicBezTo>
                <a:lnTo>
                  <a:pt x="0" y="331636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9BE989E5-46F3-0F26-7C6B-9CF00E4D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842" y="4982547"/>
            <a:ext cx="7831525" cy="1474237"/>
          </a:xfrm>
        </p:spPr>
        <p:txBody>
          <a:bodyPr rtlCol="0">
            <a:noAutofit/>
          </a:bodyPr>
          <a:lstStyle/>
          <a:p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Avenir Next LT Pro Light" panose="020B0604020202020204" pitchFamily="34" charset="0"/>
              </a:rPr>
              <a:t>Aplikace </a:t>
            </a:r>
            <a:r>
              <a:rPr lang="cs-CZ" sz="1600" dirty="0" err="1">
                <a:solidFill>
                  <a:schemeClr val="tx1">
                    <a:lumMod val="50000"/>
                  </a:schemeClr>
                </a:solidFill>
                <a:latin typeface="Avenir Next LT Pro Light" panose="020B0604020202020204" pitchFamily="34" charset="0"/>
              </a:rPr>
              <a:t>EdigUp</a:t>
            </a:r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Avenir Next LT Pro Light" panose="020B0604020202020204" pitchFamily="34" charset="0"/>
              </a:rPr>
              <a:t> je </a:t>
            </a:r>
            <a:r>
              <a:rPr lang="cs-CZ" sz="1600" b="1" dirty="0">
                <a:solidFill>
                  <a:schemeClr val="tx1">
                    <a:lumMod val="50000"/>
                  </a:schemeClr>
                </a:solidFill>
                <a:latin typeface="Avenir Next LT Pro Light" panose="020B0604020202020204" pitchFamily="34" charset="0"/>
              </a:rPr>
              <a:t>online aplikace určená pro odbornou práci učitele MŠ </a:t>
            </a:r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Avenir Next LT Pro Light" panose="020B0604020202020204" pitchFamily="34" charset="0"/>
              </a:rPr>
              <a:t>v moderním prostředí, které sleduje pokrok ve vývoji jak jednotlivce tak celé třídy. Hlavním benefitem je časová úspora, přehlednost výsledků, ekologičnost a odborná podpora při realizaci pedagogické diagnostiky, na základě které učitel individuálně upravuje vzdělávací nabídku, a tím poskytuje včasnou intervenci pro nedostatečnou připravenost na vstup do základního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22959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3250">
        <p14:reveal/>
      </p:transition>
    </mc:Choice>
    <mc:Fallback xmlns="">
      <p:transition spd="slow" advClick="0" advTm="2325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462865" y="674649"/>
            <a:ext cx="3117949" cy="5040351"/>
          </a:xfrm>
        </p:spPr>
        <p:txBody>
          <a:bodyPr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Avenir Next LT Pro Light" panose="020B0304020202020204" pitchFamily="34" charset="0"/>
              </a:rPr>
              <a:t>Hodnocení každého dítěte probíhá individuálně v návodných krocích řízených online aplikací. 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Avenir Next LT Pro Light" panose="020B0304020202020204" pitchFamily="34" charset="0"/>
              </a:rPr>
              <a:t>Prvním krokem je výběr vzdělávací oblasti, ve které chce učitel dítě hodnotit. 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Avenir Next LT Pro Light" panose="020B0304020202020204" pitchFamily="34" charset="0"/>
              </a:rPr>
              <a:t>Pedagogická diagnostika dítěte je strukturována dle vzdělávacích oblastí stanovených v RVP PV (2018) </a:t>
            </a:r>
            <a:r>
              <a:rPr lang="cs-CZ" sz="1600" i="1" dirty="0">
                <a:latin typeface="Avenir Next LT Pro Light" panose="020B0304020202020204" pitchFamily="34" charset="0"/>
              </a:rPr>
              <a:t>Dítě a jeho tělo</a:t>
            </a:r>
            <a:r>
              <a:rPr lang="cs-CZ" sz="1600" dirty="0">
                <a:latin typeface="Avenir Next LT Pro Light" panose="020B0304020202020204" pitchFamily="34" charset="0"/>
              </a:rPr>
              <a:t>,</a:t>
            </a:r>
            <a:r>
              <a:rPr lang="cs-CZ" sz="1600" i="1" dirty="0">
                <a:latin typeface="Avenir Next LT Pro Light" panose="020B0304020202020204" pitchFamily="34" charset="0"/>
              </a:rPr>
              <a:t> Dítě a jeho psychika</a:t>
            </a:r>
            <a:r>
              <a:rPr lang="cs-CZ" sz="1600" dirty="0">
                <a:latin typeface="Avenir Next LT Pro Light" panose="020B0304020202020204" pitchFamily="34" charset="0"/>
              </a:rPr>
              <a:t>,</a:t>
            </a:r>
            <a:r>
              <a:rPr lang="cs-CZ" sz="1600" i="1" dirty="0">
                <a:latin typeface="Avenir Next LT Pro Light" panose="020B0304020202020204" pitchFamily="34" charset="0"/>
              </a:rPr>
              <a:t> Dítě a ten druhý</a:t>
            </a:r>
            <a:r>
              <a:rPr lang="cs-CZ" sz="1600" dirty="0">
                <a:latin typeface="Avenir Next LT Pro Light" panose="020B0304020202020204" pitchFamily="34" charset="0"/>
              </a:rPr>
              <a:t>,</a:t>
            </a:r>
            <a:r>
              <a:rPr lang="cs-CZ" sz="1600" i="1" dirty="0">
                <a:latin typeface="Avenir Next LT Pro Light" panose="020B0304020202020204" pitchFamily="34" charset="0"/>
              </a:rPr>
              <a:t> Dítě a společnost</a:t>
            </a:r>
            <a:r>
              <a:rPr lang="cs-CZ" sz="1600" dirty="0">
                <a:latin typeface="Avenir Next LT Pro Light" panose="020B0304020202020204" pitchFamily="34" charset="0"/>
              </a:rPr>
              <a:t>,</a:t>
            </a:r>
            <a:r>
              <a:rPr lang="cs-CZ" sz="1600" i="1" dirty="0">
                <a:latin typeface="Avenir Next LT Pro Light" panose="020B0304020202020204" pitchFamily="34" charset="0"/>
              </a:rPr>
              <a:t> Dítě a svět</a:t>
            </a:r>
            <a:r>
              <a:rPr lang="cs-CZ" sz="1600" dirty="0">
                <a:latin typeface="Avenir Next LT Pro Light" panose="020B0304020202020204" pitchFamily="34" charset="0"/>
              </a:rPr>
              <a:t>. 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Avenir Next LT Pro Light" panose="020B0304020202020204" pitchFamily="34" charset="0"/>
              </a:rPr>
              <a:t>Tyto oblasti jsou dále členěny na podoblasti a dílčí výstupy. Podoblasti jsou konkretizovány tak, aby poskytly učiteli dostatek informací k identifikaci specifických projevů dětí.</a:t>
            </a:r>
          </a:p>
          <a:p>
            <a:pPr rtl="0"/>
            <a:endParaRPr lang="cs-CZ" sz="1600" dirty="0">
              <a:latin typeface="Avenir Next LT Pro Light" panose="020B03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B79FB00-A00F-2C82-0079-64FE00F13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91" y="674649"/>
            <a:ext cx="6591742" cy="3344901"/>
          </a:xfrm>
          <a:prstGeom prst="rect">
            <a:avLst/>
          </a:prstGeom>
        </p:spPr>
      </p:pic>
      <p:pic>
        <p:nvPicPr>
          <p:cNvPr id="16" name="Obrázek 15" descr="Obsah obrázku hračka, panenka, vektorová grafika&#10;&#10;Popis byl vytvořen automaticky">
            <a:extLst>
              <a:ext uri="{FF2B5EF4-FFF2-40B4-BE49-F238E27FC236}">
                <a16:creationId xmlns:a16="http://schemas.microsoft.com/office/drawing/2014/main" id="{EA943BA8-CA1F-6D8B-55B5-51FBFA14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63" y="4019550"/>
            <a:ext cx="1379714" cy="2512882"/>
          </a:xfrm>
          <a:prstGeom prst="rect">
            <a:avLst/>
          </a:prstGeom>
        </p:spPr>
      </p:pic>
      <p:sp>
        <p:nvSpPr>
          <p:cNvPr id="17" name="Obdélník: se zakulacenými rohy 10">
            <a:extLst>
              <a:ext uri="{FF2B5EF4-FFF2-40B4-BE49-F238E27FC236}">
                <a16:creationId xmlns:a16="http://schemas.microsoft.com/office/drawing/2014/main" id="{55429DC1-7C64-EB90-48E5-A2BE9A8BCA44}"/>
              </a:ext>
            </a:extLst>
          </p:cNvPr>
          <p:cNvSpPr/>
          <p:nvPr/>
        </p:nvSpPr>
        <p:spPr>
          <a:xfrm>
            <a:off x="3727552" y="5057008"/>
            <a:ext cx="2467583" cy="909920"/>
          </a:xfrm>
          <a:custGeom>
            <a:avLst/>
            <a:gdLst>
              <a:gd name="connsiteX0" fmla="*/ 0 w 8082116"/>
              <a:gd name="connsiteY0" fmla="*/ 225043 h 1468183"/>
              <a:gd name="connsiteX1" fmla="*/ 225043 w 8082116"/>
              <a:gd name="connsiteY1" fmla="*/ 0 h 1468183"/>
              <a:gd name="connsiteX2" fmla="*/ 7857073 w 8082116"/>
              <a:gd name="connsiteY2" fmla="*/ 0 h 1468183"/>
              <a:gd name="connsiteX3" fmla="*/ 8082116 w 8082116"/>
              <a:gd name="connsiteY3" fmla="*/ 225043 h 1468183"/>
              <a:gd name="connsiteX4" fmla="*/ 8082116 w 8082116"/>
              <a:gd name="connsiteY4" fmla="*/ 1243140 h 1468183"/>
              <a:gd name="connsiteX5" fmla="*/ 7857073 w 8082116"/>
              <a:gd name="connsiteY5" fmla="*/ 1468183 h 1468183"/>
              <a:gd name="connsiteX6" fmla="*/ 225043 w 8082116"/>
              <a:gd name="connsiteY6" fmla="*/ 1468183 h 1468183"/>
              <a:gd name="connsiteX7" fmla="*/ 0 w 8082116"/>
              <a:gd name="connsiteY7" fmla="*/ 1243140 h 1468183"/>
              <a:gd name="connsiteX8" fmla="*/ 0 w 8082116"/>
              <a:gd name="connsiteY8" fmla="*/ 225043 h 1468183"/>
              <a:gd name="connsiteX0" fmla="*/ 0 w 8082116"/>
              <a:gd name="connsiteY0" fmla="*/ 257999 h 1501139"/>
              <a:gd name="connsiteX1" fmla="*/ 225043 w 8082116"/>
              <a:gd name="connsiteY1" fmla="*/ 32956 h 1501139"/>
              <a:gd name="connsiteX2" fmla="*/ 7857073 w 8082116"/>
              <a:gd name="connsiteY2" fmla="*/ 32956 h 1501139"/>
              <a:gd name="connsiteX3" fmla="*/ 8082116 w 8082116"/>
              <a:gd name="connsiteY3" fmla="*/ 64959 h 1501139"/>
              <a:gd name="connsiteX4" fmla="*/ 8082116 w 8082116"/>
              <a:gd name="connsiteY4" fmla="*/ 1276096 h 1501139"/>
              <a:gd name="connsiteX5" fmla="*/ 7857073 w 8082116"/>
              <a:gd name="connsiteY5" fmla="*/ 1501139 h 1501139"/>
              <a:gd name="connsiteX6" fmla="*/ 225043 w 8082116"/>
              <a:gd name="connsiteY6" fmla="*/ 1501139 h 1501139"/>
              <a:gd name="connsiteX7" fmla="*/ 0 w 8082116"/>
              <a:gd name="connsiteY7" fmla="*/ 1276096 h 1501139"/>
              <a:gd name="connsiteX8" fmla="*/ 0 w 8082116"/>
              <a:gd name="connsiteY8" fmla="*/ 257999 h 1501139"/>
              <a:gd name="connsiteX0" fmla="*/ 0 w 8180221"/>
              <a:gd name="connsiteY0" fmla="*/ 331636 h 1574776"/>
              <a:gd name="connsiteX1" fmla="*/ 225043 w 8180221"/>
              <a:gd name="connsiteY1" fmla="*/ 106593 h 1574776"/>
              <a:gd name="connsiteX2" fmla="*/ 7857073 w 8180221"/>
              <a:gd name="connsiteY2" fmla="*/ 106593 h 1574776"/>
              <a:gd name="connsiteX3" fmla="*/ 8082116 w 8180221"/>
              <a:gd name="connsiteY3" fmla="*/ 138596 h 1574776"/>
              <a:gd name="connsiteX4" fmla="*/ 8082116 w 8180221"/>
              <a:gd name="connsiteY4" fmla="*/ 1349733 h 1574776"/>
              <a:gd name="connsiteX5" fmla="*/ 7857073 w 8180221"/>
              <a:gd name="connsiteY5" fmla="*/ 1574776 h 1574776"/>
              <a:gd name="connsiteX6" fmla="*/ 225043 w 8180221"/>
              <a:gd name="connsiteY6" fmla="*/ 1574776 h 1574776"/>
              <a:gd name="connsiteX7" fmla="*/ 0 w 8180221"/>
              <a:gd name="connsiteY7" fmla="*/ 1349733 h 1574776"/>
              <a:gd name="connsiteX8" fmla="*/ 0 w 8180221"/>
              <a:gd name="connsiteY8" fmla="*/ 331636 h 15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0221" h="1574776">
                <a:moveTo>
                  <a:pt x="0" y="331636"/>
                </a:moveTo>
                <a:cubicBezTo>
                  <a:pt x="0" y="207348"/>
                  <a:pt x="100755" y="106593"/>
                  <a:pt x="225043" y="106593"/>
                </a:cubicBezTo>
                <a:lnTo>
                  <a:pt x="7857073" y="106593"/>
                </a:lnTo>
                <a:cubicBezTo>
                  <a:pt x="7981361" y="106593"/>
                  <a:pt x="8356436" y="-153332"/>
                  <a:pt x="8082116" y="138596"/>
                </a:cubicBezTo>
                <a:lnTo>
                  <a:pt x="8082116" y="1349733"/>
                </a:lnTo>
                <a:cubicBezTo>
                  <a:pt x="8082116" y="1474021"/>
                  <a:pt x="7981361" y="1574776"/>
                  <a:pt x="7857073" y="1574776"/>
                </a:cubicBezTo>
                <a:lnTo>
                  <a:pt x="225043" y="1574776"/>
                </a:lnTo>
                <a:cubicBezTo>
                  <a:pt x="100755" y="1574776"/>
                  <a:pt x="0" y="1474021"/>
                  <a:pt x="0" y="1349733"/>
                </a:cubicBezTo>
                <a:lnTo>
                  <a:pt x="0" y="331636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FE6D55DF-4FB1-E5B3-D887-DEEBD05C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921" y="5362678"/>
            <a:ext cx="2210079" cy="44786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Ovládání je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cs-CZ" sz="16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jednoduché, intuitivní</a:t>
            </a:r>
          </a:p>
        </p:txBody>
      </p:sp>
    </p:spTree>
    <p:extLst>
      <p:ext uri="{BB962C8B-B14F-4D97-AF65-F5344CB8AC3E}">
        <p14:creationId xmlns:p14="http://schemas.microsoft.com/office/powerpoint/2010/main" val="42720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5000">
        <p14:reveal/>
      </p:transition>
    </mc:Choice>
    <mc:Fallback xmlns="">
      <p:transition spd="slow" advClick="0" advTm="3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přenosný počítač, počítač, snímek obrazovky&#10;&#10;Popis byl vytvořen automaticky">
            <a:extLst>
              <a:ext uri="{FF2B5EF4-FFF2-40B4-BE49-F238E27FC236}">
                <a16:creationId xmlns:a16="http://schemas.microsoft.com/office/drawing/2014/main" id="{CBF25E3C-D1F1-525D-26EA-46A0007F45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9988" y="611434"/>
            <a:ext cx="4527343" cy="4669694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254895" y="426105"/>
            <a:ext cx="3800256" cy="617996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dirty="0">
                <a:latin typeface="Avenir Next LT Pro Light" panose="020B0304020202020204" pitchFamily="34" charset="0"/>
              </a:rPr>
              <a:t>Učitel si individuálně volí oblasti pro diagnostiku i interval záznamů. </a:t>
            </a:r>
          </a:p>
          <a:p>
            <a:pPr marL="0" indent="0">
              <a:buNone/>
            </a:pPr>
            <a:r>
              <a:rPr lang="cs-CZ" dirty="0">
                <a:latin typeface="Avenir Next LT Pro Light" panose="020B0304020202020204" pitchFamily="34" charset="0"/>
              </a:rPr>
              <a:t>Pro záznam diagnostiky dítěte je nastavena přesná struktura, ale je zde i možnost vkládat vlastní poznámky a komentáře.</a:t>
            </a:r>
          </a:p>
          <a:p>
            <a:pPr marL="0" indent="0">
              <a:buNone/>
            </a:pPr>
            <a:r>
              <a:rPr lang="cs-CZ" dirty="0">
                <a:latin typeface="Avenir Next LT Pro Light" panose="020B0304020202020204" pitchFamily="34" charset="0"/>
              </a:rPr>
              <a:t>Na základě dílčího hodnocení učitele systém nabízí možnost generovat přehledové tabulky a grafy do podoby souhrnné zprávy. Tu je možné vytisknout kdykoliv v průběhu vzdělávání a přiložit k dokumentaci dítěte. </a:t>
            </a:r>
          </a:p>
          <a:p>
            <a:pPr marL="0" indent="0">
              <a:buNone/>
            </a:pPr>
            <a:r>
              <a:rPr lang="cs-CZ" dirty="0">
                <a:latin typeface="Avenir Next LT Pro Light" panose="020B0304020202020204" pitchFamily="34" charset="0"/>
              </a:rPr>
              <a:t>Zpráva poskytne přehled o pokrocích dítěte při dosahování požadované výkonové úrovně. Zkušeným učitelům umožní přehledně evidovat a zobrazovat vývoj dítěte, méně zkušeným učitelům umožní nastavit efektivní postup pedagogické diagnostiky dětí.</a:t>
            </a:r>
          </a:p>
        </p:txBody>
      </p:sp>
      <p:pic>
        <p:nvPicPr>
          <p:cNvPr id="16" name="Obrázek 15" descr="Obsah obrázku hračka, panenka, vektorová grafika&#10;&#10;Popis byl vytvořen automaticky">
            <a:extLst>
              <a:ext uri="{FF2B5EF4-FFF2-40B4-BE49-F238E27FC236}">
                <a16:creationId xmlns:a16="http://schemas.microsoft.com/office/drawing/2014/main" id="{EA943BA8-CA1F-6D8B-55B5-51FBFA14D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49" y="4024687"/>
            <a:ext cx="1379714" cy="2512882"/>
          </a:xfrm>
          <a:prstGeom prst="rect">
            <a:avLst/>
          </a:prstGeom>
        </p:spPr>
      </p:pic>
      <p:sp>
        <p:nvSpPr>
          <p:cNvPr id="17" name="Obdélník: se zakulacenými rohy 10">
            <a:extLst>
              <a:ext uri="{FF2B5EF4-FFF2-40B4-BE49-F238E27FC236}">
                <a16:creationId xmlns:a16="http://schemas.microsoft.com/office/drawing/2014/main" id="{55429DC1-7C64-EB90-48E5-A2BE9A8BCA44}"/>
              </a:ext>
            </a:extLst>
          </p:cNvPr>
          <p:cNvSpPr/>
          <p:nvPr/>
        </p:nvSpPr>
        <p:spPr>
          <a:xfrm>
            <a:off x="3727552" y="5057008"/>
            <a:ext cx="2467583" cy="909920"/>
          </a:xfrm>
          <a:custGeom>
            <a:avLst/>
            <a:gdLst>
              <a:gd name="connsiteX0" fmla="*/ 0 w 8082116"/>
              <a:gd name="connsiteY0" fmla="*/ 225043 h 1468183"/>
              <a:gd name="connsiteX1" fmla="*/ 225043 w 8082116"/>
              <a:gd name="connsiteY1" fmla="*/ 0 h 1468183"/>
              <a:gd name="connsiteX2" fmla="*/ 7857073 w 8082116"/>
              <a:gd name="connsiteY2" fmla="*/ 0 h 1468183"/>
              <a:gd name="connsiteX3" fmla="*/ 8082116 w 8082116"/>
              <a:gd name="connsiteY3" fmla="*/ 225043 h 1468183"/>
              <a:gd name="connsiteX4" fmla="*/ 8082116 w 8082116"/>
              <a:gd name="connsiteY4" fmla="*/ 1243140 h 1468183"/>
              <a:gd name="connsiteX5" fmla="*/ 7857073 w 8082116"/>
              <a:gd name="connsiteY5" fmla="*/ 1468183 h 1468183"/>
              <a:gd name="connsiteX6" fmla="*/ 225043 w 8082116"/>
              <a:gd name="connsiteY6" fmla="*/ 1468183 h 1468183"/>
              <a:gd name="connsiteX7" fmla="*/ 0 w 8082116"/>
              <a:gd name="connsiteY7" fmla="*/ 1243140 h 1468183"/>
              <a:gd name="connsiteX8" fmla="*/ 0 w 8082116"/>
              <a:gd name="connsiteY8" fmla="*/ 225043 h 1468183"/>
              <a:gd name="connsiteX0" fmla="*/ 0 w 8082116"/>
              <a:gd name="connsiteY0" fmla="*/ 257999 h 1501139"/>
              <a:gd name="connsiteX1" fmla="*/ 225043 w 8082116"/>
              <a:gd name="connsiteY1" fmla="*/ 32956 h 1501139"/>
              <a:gd name="connsiteX2" fmla="*/ 7857073 w 8082116"/>
              <a:gd name="connsiteY2" fmla="*/ 32956 h 1501139"/>
              <a:gd name="connsiteX3" fmla="*/ 8082116 w 8082116"/>
              <a:gd name="connsiteY3" fmla="*/ 64959 h 1501139"/>
              <a:gd name="connsiteX4" fmla="*/ 8082116 w 8082116"/>
              <a:gd name="connsiteY4" fmla="*/ 1276096 h 1501139"/>
              <a:gd name="connsiteX5" fmla="*/ 7857073 w 8082116"/>
              <a:gd name="connsiteY5" fmla="*/ 1501139 h 1501139"/>
              <a:gd name="connsiteX6" fmla="*/ 225043 w 8082116"/>
              <a:gd name="connsiteY6" fmla="*/ 1501139 h 1501139"/>
              <a:gd name="connsiteX7" fmla="*/ 0 w 8082116"/>
              <a:gd name="connsiteY7" fmla="*/ 1276096 h 1501139"/>
              <a:gd name="connsiteX8" fmla="*/ 0 w 8082116"/>
              <a:gd name="connsiteY8" fmla="*/ 257999 h 1501139"/>
              <a:gd name="connsiteX0" fmla="*/ 0 w 8180221"/>
              <a:gd name="connsiteY0" fmla="*/ 331636 h 1574776"/>
              <a:gd name="connsiteX1" fmla="*/ 225043 w 8180221"/>
              <a:gd name="connsiteY1" fmla="*/ 106593 h 1574776"/>
              <a:gd name="connsiteX2" fmla="*/ 7857073 w 8180221"/>
              <a:gd name="connsiteY2" fmla="*/ 106593 h 1574776"/>
              <a:gd name="connsiteX3" fmla="*/ 8082116 w 8180221"/>
              <a:gd name="connsiteY3" fmla="*/ 138596 h 1574776"/>
              <a:gd name="connsiteX4" fmla="*/ 8082116 w 8180221"/>
              <a:gd name="connsiteY4" fmla="*/ 1349733 h 1574776"/>
              <a:gd name="connsiteX5" fmla="*/ 7857073 w 8180221"/>
              <a:gd name="connsiteY5" fmla="*/ 1574776 h 1574776"/>
              <a:gd name="connsiteX6" fmla="*/ 225043 w 8180221"/>
              <a:gd name="connsiteY6" fmla="*/ 1574776 h 1574776"/>
              <a:gd name="connsiteX7" fmla="*/ 0 w 8180221"/>
              <a:gd name="connsiteY7" fmla="*/ 1349733 h 1574776"/>
              <a:gd name="connsiteX8" fmla="*/ 0 w 8180221"/>
              <a:gd name="connsiteY8" fmla="*/ 331636 h 15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0221" h="1574776">
                <a:moveTo>
                  <a:pt x="0" y="331636"/>
                </a:moveTo>
                <a:cubicBezTo>
                  <a:pt x="0" y="207348"/>
                  <a:pt x="100755" y="106593"/>
                  <a:pt x="225043" y="106593"/>
                </a:cubicBezTo>
                <a:lnTo>
                  <a:pt x="7857073" y="106593"/>
                </a:lnTo>
                <a:cubicBezTo>
                  <a:pt x="7981361" y="106593"/>
                  <a:pt x="8356436" y="-153332"/>
                  <a:pt x="8082116" y="138596"/>
                </a:cubicBezTo>
                <a:lnTo>
                  <a:pt x="8082116" y="1349733"/>
                </a:lnTo>
                <a:cubicBezTo>
                  <a:pt x="8082116" y="1474021"/>
                  <a:pt x="7981361" y="1574776"/>
                  <a:pt x="7857073" y="1574776"/>
                </a:cubicBezTo>
                <a:lnTo>
                  <a:pt x="225043" y="1574776"/>
                </a:lnTo>
                <a:cubicBezTo>
                  <a:pt x="100755" y="1574776"/>
                  <a:pt x="0" y="1474021"/>
                  <a:pt x="0" y="1349733"/>
                </a:cubicBezTo>
                <a:lnTo>
                  <a:pt x="0" y="331636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FE6D55DF-4FB1-E5B3-D887-DEEBD05C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56" y="5400093"/>
            <a:ext cx="2210079" cy="447869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1200" b="1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Vizualizace a analýza souhrnného individuálního profilu hodnocení dítěte </a:t>
            </a:r>
          </a:p>
        </p:txBody>
      </p:sp>
    </p:spTree>
    <p:extLst>
      <p:ext uri="{BB962C8B-B14F-4D97-AF65-F5344CB8AC3E}">
        <p14:creationId xmlns:p14="http://schemas.microsoft.com/office/powerpoint/2010/main" val="35677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0">
        <p14:reveal/>
      </p:transition>
    </mc:Choice>
    <mc:Fallback xmlns="">
      <p:transition spd="slow" advClick="0" advTm="8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8A7AE62-C57E-182C-A679-3CE34F18CA87}"/>
              </a:ext>
            </a:extLst>
          </p:cNvPr>
          <p:cNvSpPr/>
          <p:nvPr/>
        </p:nvSpPr>
        <p:spPr>
          <a:xfrm>
            <a:off x="270590" y="307904"/>
            <a:ext cx="5113173" cy="3883544"/>
          </a:xfrm>
          <a:prstGeom prst="roundRect">
            <a:avLst>
              <a:gd name="adj" fmla="val 409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/>
              <a:t>Vizualizace ukázky hodnocení části skupiny dětí v oblasti Dítě a jeho tělo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591E80-BC97-2F71-1990-454FBF4376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9055" y="430544"/>
            <a:ext cx="4777427" cy="2540161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64558D9-A826-CA27-7BA2-6B652D27A767}"/>
              </a:ext>
            </a:extLst>
          </p:cNvPr>
          <p:cNvSpPr txBox="1">
            <a:spLocks/>
          </p:cNvSpPr>
          <p:nvPr/>
        </p:nvSpPr>
        <p:spPr>
          <a:xfrm>
            <a:off x="602231" y="3205057"/>
            <a:ext cx="4880071" cy="60448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cs-CZ" sz="2000" dirty="0">
                <a:latin typeface="Avenir Next LT Pro Light" panose="020B0304020202020204" pitchFamily="34" charset="0"/>
              </a:rPr>
              <a:t>Vizualizace ukázky hodnocení části skupiny dětí v oblasti Dítě a jeho tělo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D59A1B-7A58-7017-DA9D-1A9604884983}"/>
              </a:ext>
            </a:extLst>
          </p:cNvPr>
          <p:cNvSpPr txBox="1"/>
          <p:nvPr/>
        </p:nvSpPr>
        <p:spPr>
          <a:xfrm>
            <a:off x="5940377" y="885016"/>
            <a:ext cx="55995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dirty="0"/>
              <a:t>Diagnostická data je možné vizualizovat jak pro jednotlivce, tak pro více dětí současně. Můžeme tak nahlížet na skupinu dětí z hlediska, které v rámci dílčí pedagogické diagnostiky není patrné. 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9BA4ADB-7BAA-1434-CBE9-077A1E2B063B}"/>
              </a:ext>
            </a:extLst>
          </p:cNvPr>
          <p:cNvSpPr/>
          <p:nvPr/>
        </p:nvSpPr>
        <p:spPr>
          <a:xfrm>
            <a:off x="4203066" y="3911966"/>
            <a:ext cx="3811930" cy="2775428"/>
          </a:xfrm>
          <a:prstGeom prst="roundRect">
            <a:avLst>
              <a:gd name="adj" fmla="val 409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/>
              <a:t>Vizualizace ukázky hodnocení části skupiny dětí v oblasti Dítě a jeho tělo</a:t>
            </a:r>
            <a:endParaRPr lang="cs-CZ" dirty="0"/>
          </a:p>
        </p:txBody>
      </p:sp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A24F537A-61C4-938B-4049-7CA9EB86166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17273" y="4091494"/>
            <a:ext cx="1065029" cy="2441485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34682E-148F-F13C-0EBE-9F89F851EC8B}"/>
              </a:ext>
            </a:extLst>
          </p:cNvPr>
          <p:cNvSpPr txBox="1">
            <a:spLocks/>
          </p:cNvSpPr>
          <p:nvPr/>
        </p:nvSpPr>
        <p:spPr>
          <a:xfrm>
            <a:off x="5678128" y="4635589"/>
            <a:ext cx="2251907" cy="132818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cs-CZ" sz="1800" dirty="0">
                <a:latin typeface="Avenir Next LT Pro Light" panose="020B0304020202020204" pitchFamily="34" charset="0"/>
              </a:rPr>
              <a:t>Vizualizace hodnocení dětí souhrnně ve všech sledovaných oblastech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D54642C-162E-5207-17C3-F5A9A1433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47" y="4178012"/>
            <a:ext cx="2226095" cy="24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6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40000">
        <p14:reveal/>
      </p:transition>
    </mc:Choice>
    <mc:Fallback xmlns="">
      <p:transition spd="slow" advClick="0" advTm="4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524" y="387804"/>
            <a:ext cx="4935892" cy="85316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Avenir Next LT Pro Light" panose="020B0304020202020204" pitchFamily="34" charset="0"/>
              </a:rPr>
              <a:t>Přístup do online aplikace pro zákonné zástupce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094755" y="2473196"/>
            <a:ext cx="10097245" cy="2495939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Pokud uznáte za vhodné, může být umožněn přístup do online aplikace i zákonným zástupcům dítěte. To může podpořit komunikaci o průběhu vzdělávání dítěte, vývoji i jeho individuálních pokrocích.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1">
                  <a:lumMod val="50000"/>
                </a:schemeClr>
              </a:solidFill>
              <a:latin typeface="Avenir Next LT Pro Light" panose="020B03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Zákonný zástupce má přístup pouze k obsahu určenému učitelem, hodnocení dítěte zůstává interní záležitostí školy a personálu.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dirty="0">
              <a:solidFill>
                <a:schemeClr val="tx1">
                  <a:lumMod val="50000"/>
                </a:schemeClr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4" name="Zástupný symbol pro text 2">
            <a:extLst>
              <a:ext uri="{FF2B5EF4-FFF2-40B4-BE49-F238E27FC236}">
                <a16:creationId xmlns:a16="http://schemas.microsoft.com/office/drawing/2014/main" id="{23BE1052-6DA0-0BC0-8317-9C3F0071C636}"/>
              </a:ext>
            </a:extLst>
          </p:cNvPr>
          <p:cNvSpPr txBox="1">
            <a:spLocks/>
          </p:cNvSpPr>
          <p:nvPr/>
        </p:nvSpPr>
        <p:spPr>
          <a:xfrm>
            <a:off x="4573866" y="4193527"/>
            <a:ext cx="7526694" cy="77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Vzhledem k podmínkám za pandemie </a:t>
            </a:r>
            <a:r>
              <a:rPr lang="cs-CZ" sz="1400" dirty="0" err="1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covid</a:t>
            </a:r>
            <a:r>
              <a:rPr lang="cs-CZ" sz="1400" dirty="0">
                <a:solidFill>
                  <a:schemeClr val="tx1">
                    <a:lumMod val="50000"/>
                  </a:schemeClr>
                </a:solidFill>
                <a:latin typeface="Avenir Next LT Pro Light" panose="020B0304020202020204" pitchFamily="34" charset="0"/>
              </a:rPr>
              <a:t> 19 a vzniklé potřebě distanční výuky v mateřské škole byla do systému zařazena i sekce, kde mají učitelé možnost vkládat výukové materiály pro děti. Rodiče zde také mají možnost kontaktovat učitele prostřednictvím emailu.</a:t>
            </a: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0">
        <p14:reveal/>
      </p:transition>
    </mc:Choice>
    <mc:Fallback xmlns="">
      <p:transition spd="slow" advClick="0" advTm="6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28A7AE62-C57E-182C-A679-3CE34F18CA87}"/>
              </a:ext>
            </a:extLst>
          </p:cNvPr>
          <p:cNvSpPr/>
          <p:nvPr/>
        </p:nvSpPr>
        <p:spPr>
          <a:xfrm>
            <a:off x="270590" y="307904"/>
            <a:ext cx="5113173" cy="3883544"/>
          </a:xfrm>
          <a:prstGeom prst="roundRect">
            <a:avLst>
              <a:gd name="adj" fmla="val 409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/>
              <a:t>Vizualizace ukázky hodnocení části skupiny dětí v oblasti Dítě a jeho tělo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D59A1B-7A58-7017-DA9D-1A9604884983}"/>
              </a:ext>
            </a:extLst>
          </p:cNvPr>
          <p:cNvSpPr txBox="1"/>
          <p:nvPr/>
        </p:nvSpPr>
        <p:spPr>
          <a:xfrm>
            <a:off x="6067829" y="34960"/>
            <a:ext cx="609645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000" b="1" dirty="0">
                <a:latin typeface="Avenir Next LT Pro Light" panose="020B0304020202020204" pitchFamily="34" charset="0"/>
              </a:rPr>
              <a:t>Online aplikace umožňuje i usnadňuje práci různých metod pedagogické diagnostiky</a:t>
            </a:r>
            <a:endParaRPr lang="en-US" sz="2000" b="1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Avenir Next LT Pro Light" panose="020B0304020202020204" pitchFamily="34" charset="0"/>
            </a:endParaRPr>
          </a:p>
          <a:p>
            <a:r>
              <a:rPr lang="en-US" sz="2000" dirty="0">
                <a:latin typeface="Avenir Next LT Pro Light" panose="020B0304020202020204" pitchFamily="34" charset="0"/>
              </a:rPr>
              <a:t>Z </a:t>
            </a:r>
            <a:r>
              <a:rPr lang="cs-CZ" sz="2000" dirty="0">
                <a:latin typeface="Avenir Next LT Pro Light" panose="020B0304020202020204" pitchFamily="34" charset="0"/>
              </a:rPr>
              <a:t>hodnocení uživatelů vyplývá, že online aplikace umožňuje bezproblémový záznam výsledků získaných různými metodami pedagogické diagnostiky </a:t>
            </a:r>
          </a:p>
          <a:p>
            <a:r>
              <a:rPr lang="cs-CZ" sz="2000" dirty="0">
                <a:latin typeface="Avenir Next LT Pro Light" panose="020B0304020202020204" pitchFamily="34" charset="0"/>
              </a:rPr>
              <a:t>(A aplikace mi to umožňuje; B aplikace mi to usnadňuje)</a:t>
            </a:r>
            <a:endParaRPr lang="en-US" sz="2000" dirty="0">
              <a:latin typeface="Avenir Next LT Pro Light" panose="020B0304020202020204" pitchFamily="34" charset="0"/>
            </a:endParaRPr>
          </a:p>
          <a:p>
            <a:endParaRPr lang="en-US" sz="2000" dirty="0">
              <a:latin typeface="Avenir Next LT Pro Light" panose="020B0304020202020204" pitchFamily="34" charset="0"/>
            </a:endParaRPr>
          </a:p>
          <a:p>
            <a:r>
              <a:rPr lang="cs-CZ" sz="2000" i="1" dirty="0">
                <a:latin typeface="Avenir Next LT Pro Light" panose="020B0304020202020204" pitchFamily="34" charset="0"/>
              </a:rPr>
              <a:t>„Online aplikace nastavenými metodami pedagogické diagnostiky zjednodušuje pedagožkám v MŠ tento proces. Je přehledná, přesně specifikovaná.“</a:t>
            </a:r>
            <a:endParaRPr lang="cs-CZ" sz="2000" dirty="0">
              <a:latin typeface="Avenir Next LT Pro Light" panose="020B0304020202020204" pitchFamily="34" charset="0"/>
            </a:endParaRPr>
          </a:p>
          <a:p>
            <a:endParaRPr lang="cs-CZ" sz="2000" dirty="0"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cs-CZ" sz="2000" dirty="0">
              <a:latin typeface="Avenir Next LT Pro Light" panose="020B0304020202020204" pitchFamily="34" charset="0"/>
            </a:endParaRPr>
          </a:p>
          <a:p>
            <a:endParaRPr lang="cs-CZ" sz="2000" dirty="0">
              <a:latin typeface="Avenir Next LT Pro Light" panose="020B0304020202020204" pitchFamily="34" charset="0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99BA4ADB-7BAA-1434-CBE9-077A1E2B063B}"/>
              </a:ext>
            </a:extLst>
          </p:cNvPr>
          <p:cNvSpPr/>
          <p:nvPr/>
        </p:nvSpPr>
        <p:spPr>
          <a:xfrm>
            <a:off x="1038631" y="3929560"/>
            <a:ext cx="4951623" cy="2775428"/>
          </a:xfrm>
          <a:prstGeom prst="roundRect">
            <a:avLst>
              <a:gd name="adj" fmla="val 409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cs-CZ" dirty="0"/>
              <a:t>Vizualizace ukázky hodnocení části skupiny dětí v oblasti Dítě a jeho tělo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CF34682E-148F-F13C-0EBE-9F89F851EC8B}"/>
              </a:ext>
            </a:extLst>
          </p:cNvPr>
          <p:cNvSpPr txBox="1">
            <a:spLocks/>
          </p:cNvSpPr>
          <p:nvPr/>
        </p:nvSpPr>
        <p:spPr>
          <a:xfrm>
            <a:off x="6503437" y="4046871"/>
            <a:ext cx="2442479" cy="2540806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endParaRPr lang="cs-CZ" sz="1800" dirty="0">
              <a:latin typeface="Avenir Next LT Pro Light" panose="020B03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D54642C-162E-5207-17C3-F5A9A1433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547" y="4178012"/>
            <a:ext cx="2226095" cy="2486076"/>
          </a:xfrm>
          <a:prstGeom prst="rect">
            <a:avLst/>
          </a:prstGeom>
        </p:spPr>
      </p:pic>
      <p:pic>
        <p:nvPicPr>
          <p:cNvPr id="11" name="Picture" descr="(A) Umožňuje/ (B) Usnadňuje online aplikace záznam podkladů při realizaci a zakládání výsledků pedagogické diagnostiky při použití těchto metod pedagogické diagnostiky">
            <a:extLst>
              <a:ext uri="{FF2B5EF4-FFF2-40B4-BE49-F238E27FC236}">
                <a16:creationId xmlns:a16="http://schemas.microsoft.com/office/drawing/2014/main" id="{1BB959EE-A8D5-2C7A-7B7C-71C14237CED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48165" y="478809"/>
            <a:ext cx="4951623" cy="335607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5FEE02EE-C42D-8904-25D6-DA4777C7D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21602"/>
              </p:ext>
            </p:extLst>
          </p:nvPr>
        </p:nvGraphicFramePr>
        <p:xfrm>
          <a:off x="1127383" y="4046871"/>
          <a:ext cx="4767422" cy="2540810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3296214">
                  <a:extLst>
                    <a:ext uri="{9D8B030D-6E8A-4147-A177-3AD203B41FA5}">
                      <a16:colId xmlns:a16="http://schemas.microsoft.com/office/drawing/2014/main" val="1781862597"/>
                    </a:ext>
                  </a:extLst>
                </a:gridCol>
                <a:gridCol w="817284">
                  <a:extLst>
                    <a:ext uri="{9D8B030D-6E8A-4147-A177-3AD203B41FA5}">
                      <a16:colId xmlns:a16="http://schemas.microsoft.com/office/drawing/2014/main" val="3589577218"/>
                    </a:ext>
                  </a:extLst>
                </a:gridCol>
                <a:gridCol w="653924">
                  <a:extLst>
                    <a:ext uri="{9D8B030D-6E8A-4147-A177-3AD203B41FA5}">
                      <a16:colId xmlns:a16="http://schemas.microsoft.com/office/drawing/2014/main" val="2280796493"/>
                    </a:ext>
                  </a:extLst>
                </a:gridCol>
              </a:tblGrid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Otázka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(A)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(B)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90598508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1. Pozorování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340495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2. Rozhovor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7484620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3. Anamnéza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357539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4. Dotazník pro rodiče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122403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5. Pedagogické testy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3,1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2,6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3656802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6. Metody ověřování vědomostí a dovedností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3,7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190444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7. Analýza výsledků činnosti a analýza úkolů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3,8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3,6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845211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8. Pedagogická dokumentace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3,9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494528"/>
                  </a:ext>
                </a:extLst>
              </a:tr>
              <a:tr h="2540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Celkem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3,475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8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effectLst/>
                        </a:rPr>
                        <a:t>3,388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30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3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0">
        <p14:reveal/>
      </p:transition>
    </mc:Choice>
    <mc:Fallback xmlns="">
      <p:transition spd="slow" advClick="0" advTm="6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E604E6-F0E2-A65E-46B1-4D6026940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8014" y="1115298"/>
            <a:ext cx="6557632" cy="463212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1600" b="1" dirty="0">
                <a:latin typeface="Avenir Next LT Pro Light" panose="020B0304020202020204" pitchFamily="34" charset="0"/>
              </a:rPr>
              <a:t>prof. PhDr. Eva Šmelová, Ph.D., ÚPSS </a:t>
            </a:r>
            <a:r>
              <a:rPr lang="cs-CZ" sz="1600" b="1" dirty="0" err="1">
                <a:latin typeface="Avenir Next LT Pro Light" panose="020B0304020202020204" pitchFamily="34" charset="0"/>
              </a:rPr>
              <a:t>PdF</a:t>
            </a:r>
            <a:r>
              <a:rPr lang="cs-CZ" sz="1600" b="1" dirty="0">
                <a:latin typeface="Avenir Next LT Pro Light" panose="020B0304020202020204" pitchFamily="34" charset="0"/>
              </a:rPr>
              <a:t> UP v Olomouci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vedoucí projektu, garantka odborné stránky online aplikace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eva.smelova@upol.cz</a:t>
            </a:r>
          </a:p>
          <a:p>
            <a:pPr>
              <a:spcBef>
                <a:spcPts val="600"/>
              </a:spcBef>
            </a:pPr>
            <a:endParaRPr lang="cs-CZ" sz="1600" dirty="0">
              <a:latin typeface="Avenir Next LT Pro Light" panose="020B03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b="1" dirty="0">
                <a:latin typeface="Avenir Next LT Pro Light" panose="020B0304020202020204" pitchFamily="34" charset="0"/>
              </a:rPr>
              <a:t>PhDr. Dominika Provázková </a:t>
            </a:r>
            <a:r>
              <a:rPr lang="cs-CZ" sz="1600" b="1" dirty="0" err="1">
                <a:latin typeface="Avenir Next LT Pro Light" panose="020B0304020202020204" pitchFamily="34" charset="0"/>
              </a:rPr>
              <a:t>Stolinská</a:t>
            </a:r>
            <a:r>
              <a:rPr lang="cs-CZ" sz="1600" b="1" dirty="0">
                <a:latin typeface="Avenir Next LT Pro Light" panose="020B0304020202020204" pitchFamily="34" charset="0"/>
              </a:rPr>
              <a:t>, Ph.D., KPV </a:t>
            </a:r>
            <a:r>
              <a:rPr lang="cs-CZ" sz="1600" b="1" dirty="0" err="1">
                <a:latin typeface="Avenir Next LT Pro Light" panose="020B0304020202020204" pitchFamily="34" charset="0"/>
              </a:rPr>
              <a:t>PdF</a:t>
            </a:r>
            <a:r>
              <a:rPr lang="cs-CZ" sz="1600" b="1" dirty="0">
                <a:latin typeface="Avenir Next LT Pro Light" panose="020B0304020202020204" pitchFamily="34" charset="0"/>
              </a:rPr>
              <a:t> UP v Olomouci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výzkum online aplikace, metodická podpora online aplikace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dominika.provazkova@upol.cz</a:t>
            </a:r>
          </a:p>
          <a:p>
            <a:pPr>
              <a:spcBef>
                <a:spcPts val="600"/>
              </a:spcBef>
            </a:pPr>
            <a:endParaRPr lang="cs-CZ" sz="1600" dirty="0">
              <a:latin typeface="Avenir Next LT Pro Light" panose="020B03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b="1" dirty="0">
                <a:latin typeface="Avenir Next LT Pro Light" panose="020B0304020202020204" pitchFamily="34" charset="0"/>
              </a:rPr>
              <a:t>PhDr. Pavlína Částková, Ph.D., KTE </a:t>
            </a:r>
            <a:r>
              <a:rPr lang="cs-CZ" sz="1600" b="1" dirty="0" err="1">
                <a:latin typeface="Avenir Next LT Pro Light" panose="020B0304020202020204" pitchFamily="34" charset="0"/>
              </a:rPr>
              <a:t>PdF</a:t>
            </a:r>
            <a:r>
              <a:rPr lang="cs-CZ" sz="1600" b="1" dirty="0">
                <a:latin typeface="Avenir Next LT Pro Light" panose="020B0304020202020204" pitchFamily="34" charset="0"/>
              </a:rPr>
              <a:t> UP v Olomouci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metodická a technická podpora online aplikace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pavlina.castkova@upol.cz</a:t>
            </a:r>
          </a:p>
          <a:p>
            <a:pPr>
              <a:spcBef>
                <a:spcPts val="600"/>
              </a:spcBef>
            </a:pPr>
            <a:endParaRPr lang="cs-CZ" sz="1600" dirty="0">
              <a:latin typeface="Avenir Next LT Pro Light" panose="020B03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600" b="1" dirty="0">
                <a:latin typeface="Avenir Next LT Pro Light" panose="020B0304020202020204" pitchFamily="34" charset="0"/>
              </a:rPr>
              <a:t>Mgr. Ludmila Smékalová, Ph.D., VTP UP v Olomouci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business development manager</a:t>
            </a:r>
          </a:p>
          <a:p>
            <a:pPr>
              <a:spcBef>
                <a:spcPts val="600"/>
              </a:spcBef>
            </a:pPr>
            <a:r>
              <a:rPr lang="cs-CZ" sz="1600" dirty="0">
                <a:latin typeface="Avenir Next LT Pro Light" panose="020B0304020202020204" pitchFamily="34" charset="0"/>
              </a:rPr>
              <a:t>ludmila.smekalova@upol.cz</a:t>
            </a:r>
          </a:p>
          <a:p>
            <a:pPr>
              <a:spcBef>
                <a:spcPts val="600"/>
              </a:spcBef>
            </a:pPr>
            <a:endParaRPr lang="cs-CZ" sz="1800" dirty="0">
              <a:latin typeface="Avenir Next LT Pro Light" panose="020B03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800" dirty="0">
                <a:latin typeface="Avenir Next LT Pro Light" panose="020B0304020202020204" pitchFamily="34" charset="0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F790E7-53A8-5F61-7565-CC0693570883}"/>
              </a:ext>
            </a:extLst>
          </p:cNvPr>
          <p:cNvSpPr txBox="1"/>
          <p:nvPr/>
        </p:nvSpPr>
        <p:spPr>
          <a:xfrm>
            <a:off x="8505646" y="3654541"/>
            <a:ext cx="35354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dirty="0">
              <a:latin typeface="Avenir Next LT Pro Light" panose="020B0304020202020204" pitchFamily="34" charset="0"/>
            </a:endParaRPr>
          </a:p>
          <a:p>
            <a:r>
              <a:rPr lang="cs-CZ" sz="1600" b="1" dirty="0">
                <a:latin typeface="Avenir Next LT Pro Light" panose="020B0304020202020204" pitchFamily="34" charset="0"/>
              </a:rPr>
              <a:t>Máte zájem pořídit si online aplikaci pro svou MŠ? </a:t>
            </a:r>
          </a:p>
          <a:p>
            <a:r>
              <a:rPr lang="cs-CZ" sz="1600" dirty="0">
                <a:latin typeface="Avenir Next LT Pro Light" panose="020B0304020202020204" pitchFamily="34" charset="0"/>
              </a:rPr>
              <a:t>Navštivte </a:t>
            </a:r>
            <a:r>
              <a:rPr lang="cs-CZ" sz="1600" dirty="0">
                <a:latin typeface="Avenir Next LT Pro Light" panose="020B0304020202020204" pitchFamily="34" charset="0"/>
                <a:hlinkClick r:id="rId4"/>
              </a:rPr>
              <a:t>www.edigup.cz</a:t>
            </a:r>
            <a:r>
              <a:rPr lang="cs-CZ" sz="1600" dirty="0">
                <a:latin typeface="Avenir Next LT Pro Light" panose="020B0304020202020204" pitchFamily="34" charset="0"/>
              </a:rPr>
              <a:t> </a:t>
            </a:r>
            <a:endParaRPr lang="en-US" sz="1600" dirty="0">
              <a:latin typeface="Avenir Next LT Pro Light" panose="020B0304020202020204" pitchFamily="34" charset="0"/>
            </a:endParaRPr>
          </a:p>
          <a:p>
            <a:r>
              <a:rPr lang="en-US" sz="1600" dirty="0">
                <a:latin typeface="Avenir Next LT Pro Light" panose="020B0304020202020204" pitchFamily="34" charset="0"/>
              </a:rPr>
              <a:t> </a:t>
            </a:r>
            <a:r>
              <a:rPr lang="cs-CZ" sz="1600" dirty="0">
                <a:latin typeface="Avenir Next LT Pro Light" panose="020B0304020202020204" pitchFamily="34" charset="0"/>
              </a:rPr>
              <a:t>a zjistěte, jak na to. </a:t>
            </a:r>
          </a:p>
          <a:p>
            <a:r>
              <a:rPr lang="cs-CZ" sz="1600" dirty="0">
                <a:latin typeface="Avenir Next LT Pro Light" panose="020B0304020202020204" pitchFamily="34" charset="0"/>
              </a:rPr>
              <a:t>Nebo napište na e-mail </a:t>
            </a:r>
            <a:r>
              <a:rPr lang="cs-CZ" sz="1600" dirty="0">
                <a:latin typeface="Avenir Next LT Pro Light" panose="020B0304020202020204" pitchFamily="34" charset="0"/>
                <a:hlinkClick r:id="rId5"/>
              </a:rPr>
              <a:t>dominika.provazkova@upol.cz</a:t>
            </a:r>
            <a:r>
              <a:rPr lang="cs-CZ" sz="1600" dirty="0">
                <a:latin typeface="Avenir Next LT Pro Light" panose="020B0304020202020204" pitchFamily="34" charset="0"/>
              </a:rPr>
              <a:t>, rádi Vám poradíme…</a:t>
            </a:r>
          </a:p>
        </p:txBody>
      </p:sp>
      <p:pic>
        <p:nvPicPr>
          <p:cNvPr id="7" name="penguinmusic">
            <a:hlinkClick r:id="" action="ppaction://media"/>
            <a:extLst>
              <a:ext uri="{FF2B5EF4-FFF2-40B4-BE49-F238E27FC236}">
                <a16:creationId xmlns:a16="http://schemas.microsoft.com/office/drawing/2014/main" id="{F7515C47-60E6-1C7C-8B93-9BA9405A8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6300" y="165806"/>
            <a:ext cx="487363" cy="4873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F790E7-53A8-5F61-7565-CC0693570883}"/>
              </a:ext>
            </a:extLst>
          </p:cNvPr>
          <p:cNvSpPr txBox="1"/>
          <p:nvPr/>
        </p:nvSpPr>
        <p:spPr>
          <a:xfrm>
            <a:off x="1056029" y="91659"/>
            <a:ext cx="26408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800" dirty="0">
              <a:latin typeface="Avenir Next LT Pro Light" panose="020B0304020202020204" pitchFamily="34" charset="0"/>
            </a:endParaRPr>
          </a:p>
          <a:p>
            <a:r>
              <a:rPr lang="cs-CZ" b="1" dirty="0">
                <a:latin typeface="Avenir Next LT Pro Light" panose="020B0304020202020204" pitchFamily="34" charset="0"/>
              </a:rPr>
              <a:t>ONLINE APLIKACI PRO VÁS PŘIPRAVILI:</a:t>
            </a:r>
          </a:p>
        </p:txBody>
      </p:sp>
    </p:spTree>
    <p:extLst>
      <p:ext uri="{BB962C8B-B14F-4D97-AF65-F5344CB8AC3E}">
        <p14:creationId xmlns:p14="http://schemas.microsoft.com/office/powerpoint/2010/main" val="25205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rající si děti (16: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1_TF03461883_TF03461883.potx" id="{55FD98AC-9FB4-4EDF-A3BE-513EDA89D6C0}" vid="{06EE9C2E-EC35-4529-8A20-A06D8AAFC7ED}"/>
    </a:ext>
  </a:extLst>
</a:theme>
</file>

<file path=ppt/theme/theme2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Návrh vzdělávací prezentace s hrajícími si dětmi (kreslený obrázek, širokoúhlý formát)</Template>
  <TotalTime>167</TotalTime>
  <Words>761</Words>
  <Application>Microsoft Office PowerPoint</Application>
  <PresentationFormat>Širokoúhlá obrazovka</PresentationFormat>
  <Paragraphs>93</Paragraphs>
  <Slides>8</Slides>
  <Notes>7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Avenir Next LT Pro Light</vt:lpstr>
      <vt:lpstr>Calibri</vt:lpstr>
      <vt:lpstr>Euphemia</vt:lpstr>
      <vt:lpstr>Wingdings</vt:lpstr>
      <vt:lpstr>Hrající si děti (16:9)</vt:lpstr>
      <vt:lpstr>EDIGUP</vt:lpstr>
      <vt:lpstr>Aplikace EdigUp je online aplikace určená pro odbornou práci učitele MŠ v moderním prostředí, které sleduje pokrok ve vývoji jak jednotlivce tak celé třídy. Hlavním benefitem je časová úspora, přehlednost výsledků, ekologičnost a odborná podpora při realizaci pedagogické diagnostiky, na základě které učitel individuálně upravuje vzdělávací nabídku, a tím poskytuje včasnou intervenci pro nedostatečnou připravenost na vstup do základního vzdělávání.</vt:lpstr>
      <vt:lpstr>Ovládání je  jednoduché, intuitivní</vt:lpstr>
      <vt:lpstr>Vizualizace a analýza souhrnného individuálního profilu hodnocení dítěte </vt:lpstr>
      <vt:lpstr>Prezentace aplikace PowerPoint</vt:lpstr>
      <vt:lpstr>Přístup do online aplikace pro zákonné zástupce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EDIGUP</dc:title>
  <dc:creator>Ráchel Rýdlová</dc:creator>
  <cp:lastModifiedBy>Ráchel Rýdlová</cp:lastModifiedBy>
  <cp:revision>13</cp:revision>
  <dcterms:created xsi:type="dcterms:W3CDTF">2022-12-30T19:20:52Z</dcterms:created>
  <dcterms:modified xsi:type="dcterms:W3CDTF">2023-01-02T10:49:43Z</dcterms:modified>
</cp:coreProperties>
</file>